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351" r:id="rId6"/>
    <p:sldId id="349" r:id="rId7"/>
  </p:sldIdLst>
  <p:sldSz cx="12192000" cy="6858000"/>
  <p:notesSz cx="6858000" cy="9144000"/>
  <p:embeddedFontLst>
    <p:embeddedFont>
      <p:font typeface="Acumin Pro" panose="020B0504020202020204" pitchFamily="34" charset="77"/>
      <p:regular r:id="rId9"/>
      <p:bold r:id="rId10"/>
      <p:italic r:id="rId11"/>
      <p:boldItalic r:id="rId12"/>
    </p:embeddedFont>
    <p:embeddedFont>
      <p:font typeface="Acumin Pro ExtraCondensed" panose="020B0508020202020204" pitchFamily="34" charset="77"/>
      <p:regular r:id="rId13"/>
      <p:bold r:id="rId14"/>
      <p:italic r:id="rId15"/>
      <p:boldItalic r:id="rId16"/>
    </p:embeddedFont>
    <p:embeddedFont>
      <p:font typeface="Acumin Pro SemiCondensed" panose="020F0502020204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anklin Gothic Book" panose="020B0503020102020204" pitchFamily="34" charset="0"/>
      <p:regular r:id="rId25"/>
      <p:italic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Franklin Gothic Medium Cond" panose="020B060603040202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99F"/>
    <a:srgbClr val="DDB945"/>
    <a:srgbClr val="CFB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FA47D-9019-AA42-B546-C98140492BDC}" v="1" dt="2023-04-12T14:32:20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/>
    <p:restoredTop sz="94668"/>
  </p:normalViewPr>
  <p:slideViewPr>
    <p:cSldViewPr snapToGrid="0">
      <p:cViewPr varScale="1">
        <p:scale>
          <a:sx n="105" d="100"/>
          <a:sy n="105" d="100"/>
        </p:scale>
        <p:origin x="352" y="200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ack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2647199" y="1501742"/>
            <a:ext cx="6801602" cy="1685077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Slide </a:t>
            </a:r>
            <a:r>
              <a:rPr lang="en-US" err="1"/>
              <a:t>Acumin</a:t>
            </a:r>
            <a:r>
              <a:rPr lang="en-US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647197" y="3937834"/>
            <a:ext cx="6801603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4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11" name="Purdue Logo" descr="Purdue Logo">
            <a:extLst>
              <a:ext uri="{FF2B5EF4-FFF2-40B4-BE49-F238E27FC236}">
                <a16:creationId xmlns:a16="http://schemas.microsoft.com/office/drawing/2014/main" id="{EA75A1C2-E386-F54B-A1CF-CCEB6306B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493" y="5987945"/>
            <a:ext cx="2459736" cy="440287"/>
          </a:xfrm>
          <a:prstGeom prst="rect">
            <a:avLst/>
          </a:prstGeom>
        </p:spPr>
      </p:pic>
      <p:sp>
        <p:nvSpPr>
          <p:cNvPr id="12" name="Date">
            <a:extLst>
              <a:ext uri="{FF2B5EF4-FFF2-40B4-BE49-F238E27FC236}">
                <a16:creationId xmlns:a16="http://schemas.microsoft.com/office/drawing/2014/main" id="{569EEC58-EAB4-064A-8F4A-AFD41D2C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6248" y="6220740"/>
            <a:ext cx="102189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D47A9A36-4EB0-BF46-AE48-7CDA251B954B}" type="datetime1">
              <a:rPr lang="en-US" smtClean="0"/>
              <a:pPr/>
              <a:t>8/16/23</a:t>
            </a:fld>
            <a:endParaRPr lang="en-US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5536D05-EE19-B94F-AEFA-CBB9C74B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200875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Line 1">
            <a:extLst>
              <a:ext uri="{FF2B5EF4-FFF2-40B4-BE49-F238E27FC236}">
                <a16:creationId xmlns:a16="http://schemas.microsoft.com/office/drawing/2014/main" id="{6A4A8F82-5B38-7048-AC2C-C6614B1C1F87}"/>
              </a:ext>
            </a:extLst>
          </p:cNvPr>
          <p:cNvCxnSpPr/>
          <p:nvPr userDrawn="1"/>
        </p:nvCxnSpPr>
        <p:spPr>
          <a:xfrm>
            <a:off x="1281648" y="5789"/>
            <a:ext cx="0" cy="646446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ne 2">
            <a:extLst>
              <a:ext uri="{FF2B5EF4-FFF2-40B4-BE49-F238E27FC236}">
                <a16:creationId xmlns:a16="http://schemas.microsoft.com/office/drawing/2014/main" id="{8D8B04B8-2399-454A-B669-A05BD4291FE0}"/>
              </a:ext>
            </a:extLst>
          </p:cNvPr>
          <p:cNvCxnSpPr>
            <a:cxnSpLocks/>
          </p:cNvCxnSpPr>
          <p:nvPr userDrawn="1"/>
        </p:nvCxnSpPr>
        <p:spPr>
          <a:xfrm>
            <a:off x="8724900" y="5735256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ne 3">
            <a:extLst>
              <a:ext uri="{FF2B5EF4-FFF2-40B4-BE49-F238E27FC236}">
                <a16:creationId xmlns:a16="http://schemas.microsoft.com/office/drawing/2014/main" id="{E7D4788F-092F-E04C-9AB1-9F6377412706}"/>
              </a:ext>
            </a:extLst>
          </p:cNvPr>
          <p:cNvCxnSpPr>
            <a:cxnSpLocks/>
          </p:cNvCxnSpPr>
          <p:nvPr userDrawn="1"/>
        </p:nvCxnSpPr>
        <p:spPr>
          <a:xfrm>
            <a:off x="10880901" y="1597306"/>
            <a:ext cx="0" cy="52606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98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952">
          <p15:clr>
            <a:srgbClr val="FBAE40"/>
          </p15:clr>
        </p15:guide>
        <p15:guide id="5" pos="6848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165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752599" y="0"/>
            <a:ext cx="10439397" cy="90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2107520" y="437030"/>
            <a:ext cx="7988980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</a:t>
            </a:r>
            <a:r>
              <a:rPr lang="en-US" err="1"/>
              <a:t>Acumin</a:t>
            </a:r>
            <a:r>
              <a:rPr lang="en-US"/>
              <a:t> Pro Extra Cond Bold Italic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2107518" y="1345167"/>
            <a:ext cx="7988982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6056" y="1917389"/>
            <a:ext cx="73660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9877984E-7F57-E649-B9D9-2C224098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5132" y="6227000"/>
            <a:ext cx="48768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Line 1">
            <a:extLst>
              <a:ext uri="{FF2B5EF4-FFF2-40B4-BE49-F238E27FC236}">
                <a16:creationId xmlns:a16="http://schemas.microsoft.com/office/drawing/2014/main" id="{8936B9D4-1725-3C46-A32F-C28623BAF26E}"/>
              </a:ext>
            </a:extLst>
          </p:cNvPr>
          <p:cNvCxnSpPr/>
          <p:nvPr userDrawn="1"/>
        </p:nvCxnSpPr>
        <p:spPr>
          <a:xfrm>
            <a:off x="1281648" y="5789"/>
            <a:ext cx="0" cy="646446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43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952">
          <p15:clr>
            <a:srgbClr val="FBAE40"/>
          </p15:clr>
        </p15:guide>
        <p15:guide id="5" pos="6848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1104">
          <p15:clr>
            <a:srgbClr val="FBAE40"/>
          </p15:clr>
        </p15:guide>
        <p15:guide id="8" pos="1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  <p:sldLayoutId id="2147483715" r:id="rId27"/>
    <p:sldLayoutId id="2147483716" r:id="rId28"/>
  </p:sldLayoutIdLst>
  <p:hf sldNum="0" hd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foundations.projectpythia.org%2Ffoundations%2Fgithub%2Fwhat-is-github.html&amp;psig=AOvVaw3jFWWM3QSOoyzu853M3DaC&amp;ust=1691674841070000&amp;source=images&amp;cd=vfe&amp;opi=89978449&amp;ved=0CBAQjRxqFwoTCOD7wYHaz4ADFQAAAAAdAAAAABA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om/url?sa=i&amp;url=https%3A%2F%2Fwww.rcac.purdue.edu%2Fcompute%2Fanvil&amp;psig=AOvVaw24bRxPRcQyRYEg_Tkh7fUy&amp;ust=1691674918048000&amp;source=images&amp;cd=vfe&amp;opi=89978449&amp;ved=0CBAQjRxqFwoTCNj5mabaz4ADFQAAAAAdAAAAABAE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4EA7F14-B9DE-164B-9F38-47D5668D2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1790" y="1840297"/>
            <a:ext cx="8217317" cy="939488"/>
          </a:xfrm>
        </p:spPr>
        <p:txBody>
          <a:bodyPr/>
          <a:lstStyle/>
          <a:p>
            <a:r>
              <a:rPr lang="en-US" sz="6600" dirty="0">
                <a:solidFill>
                  <a:srgbClr val="EBD99F"/>
                </a:solidFill>
                <a:latin typeface="Acumin Pro ExtraCondensed"/>
              </a:rPr>
              <a:t>Agile reflection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FFCAA48C-2045-8749-8754-B722B9DB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8AB06A-6B63-9A84-6282-A333F77AF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510" y="370921"/>
            <a:ext cx="7988980" cy="626325"/>
          </a:xfrm>
        </p:spPr>
        <p:txBody>
          <a:bodyPr/>
          <a:lstStyle/>
          <a:p>
            <a:r>
              <a:rPr lang="en-US" sz="4400" dirty="0">
                <a:solidFill>
                  <a:srgbClr val="EBD99F"/>
                </a:solidFill>
              </a:rPr>
              <a:t>Sprint Retrospective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DBEF-9D1D-DDB1-C4C8-A9817DA6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6F09-9B10-5238-7123-0B118E57F7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744769" y="6227670"/>
            <a:ext cx="116123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8DACD-4E35-4E4C-AC75-C3DE50F04E7E}" type="datetime1">
              <a:rPr lang="en-US" smtClean="0"/>
              <a:pPr/>
              <a:t>8/16/23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388497-E684-709C-58BB-E0CD5F4CEA90}"/>
              </a:ext>
            </a:extLst>
          </p:cNvPr>
          <p:cNvSpPr txBox="1">
            <a:spLocks/>
          </p:cNvSpPr>
          <p:nvPr/>
        </p:nvSpPr>
        <p:spPr>
          <a:xfrm>
            <a:off x="2101510" y="1591421"/>
            <a:ext cx="7763458" cy="44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What went well?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went less?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do we want to try next?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questions do we have?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7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5732-930D-434D-F72B-85BB9BA7F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510" y="231273"/>
            <a:ext cx="9551302" cy="768672"/>
          </a:xfrm>
        </p:spPr>
        <p:txBody>
          <a:bodyPr/>
          <a:lstStyle/>
          <a:p>
            <a:r>
              <a:rPr lang="en-US" sz="5400" dirty="0">
                <a:solidFill>
                  <a:srgbClr val="EBD99F"/>
                </a:solidFill>
              </a:rPr>
              <a:t>Setup </a:t>
            </a:r>
            <a:r>
              <a:rPr lang="en-US" sz="5400" dirty="0" err="1">
                <a:solidFill>
                  <a:srgbClr val="EBD99F"/>
                </a:solidFill>
              </a:rPr>
              <a:t>Github</a:t>
            </a:r>
            <a:r>
              <a:rPr lang="en-US" sz="5400" dirty="0">
                <a:solidFill>
                  <a:srgbClr val="EBD99F"/>
                </a:solidFill>
              </a:rPr>
              <a:t> on Anvil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E1C52-3148-6BB5-7F01-CBFD7692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51201-6CCA-158A-F962-2D2451997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43095" y="1216555"/>
            <a:ext cx="11246713" cy="341153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Github</a:t>
            </a:r>
            <a:r>
              <a:rPr lang="en-US" dirty="0"/>
              <a:t> on Anvil guide (https://the-examples-</a:t>
            </a:r>
            <a:r>
              <a:rPr lang="en-US" dirty="0" err="1"/>
              <a:t>book.com</a:t>
            </a:r>
            <a:r>
              <a:rPr lang="en-US" dirty="0"/>
              <a:t>/starter-guides/tools-and-standards/git/</a:t>
            </a:r>
            <a:r>
              <a:rPr lang="en-US" dirty="0" err="1"/>
              <a:t>github</a:t>
            </a:r>
            <a:r>
              <a:rPr lang="en-US" dirty="0"/>
              <a:t>-anvil)</a:t>
            </a:r>
          </a:p>
        </p:txBody>
      </p:sp>
      <p:pic>
        <p:nvPicPr>
          <p:cNvPr id="1026" name="Picture 2" descr="What is GitHub? — Pythia Foundations">
            <a:hlinkClick r:id="rId3"/>
            <a:extLst>
              <a:ext uri="{FF2B5EF4-FFF2-40B4-BE49-F238E27FC236}">
                <a16:creationId xmlns:a16="http://schemas.microsoft.com/office/drawing/2014/main" id="{EEE358D3-139B-2261-B780-7B29DD7B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67" y="3214136"/>
            <a:ext cx="4996719" cy="281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668488-CFC3-A63F-5BE1-7D433C2E4E9A}"/>
              </a:ext>
            </a:extLst>
          </p:cNvPr>
          <p:cNvSpPr txBox="1">
            <a:spLocks/>
          </p:cNvSpPr>
          <p:nvPr/>
        </p:nvSpPr>
        <p:spPr>
          <a:xfrm>
            <a:off x="2214271" y="1789275"/>
            <a:ext cx="7763458" cy="44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Collaborate as a team to help each other set up </a:t>
            </a:r>
            <a:r>
              <a:rPr lang="en-US" dirty="0" err="1">
                <a:solidFill>
                  <a:schemeClr val="bg1"/>
                </a:solidFill>
              </a:rPr>
              <a:t>Github</a:t>
            </a:r>
            <a:r>
              <a:rPr lang="en-US" dirty="0">
                <a:solidFill>
                  <a:schemeClr val="bg1"/>
                </a:solidFill>
              </a:rPr>
              <a:t> on Anvil</a:t>
            </a:r>
          </a:p>
        </p:txBody>
      </p:sp>
      <p:pic>
        <p:nvPicPr>
          <p:cNvPr id="1029" name="Picture 5" descr="RCAC - Compute: Anvil">
            <a:hlinkClick r:id="rId5"/>
            <a:extLst>
              <a:ext uri="{FF2B5EF4-FFF2-40B4-BE49-F238E27FC236}">
                <a16:creationId xmlns:a16="http://schemas.microsoft.com/office/drawing/2014/main" id="{EE25D7D7-A2D5-E73F-7041-93D7AFDB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3182695"/>
            <a:ext cx="4301699" cy="28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0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d6656b4d-3fa0-4709-acfb-d5e813445d1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7af3f4b-4b66-46f9-8456-831d9bc3e73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8063</TotalTime>
  <Words>68</Words>
  <Application>Microsoft Macintosh PowerPoint</Application>
  <PresentationFormat>Widescreen</PresentationFormat>
  <Paragraphs>18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Acumin Pro SemiCondensed</vt:lpstr>
      <vt:lpstr>Acumin Pro ExtraCondensed</vt:lpstr>
      <vt:lpstr>Calibri</vt:lpstr>
      <vt:lpstr>Acumin Pro</vt:lpstr>
      <vt:lpstr>Wingdings</vt:lpstr>
      <vt:lpstr>Franklin Gothic Medium</vt:lpstr>
      <vt:lpstr>Franklin Gothic Medium Cond</vt:lpstr>
      <vt:lpstr>Franklin Gothic Book</vt:lpstr>
      <vt:lpstr>Office Theme</vt:lpstr>
      <vt:lpstr>Agile reflection</vt:lpstr>
      <vt:lpstr>Sprint Retrospective </vt:lpstr>
      <vt:lpstr>Setup Github on Anvil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Chen, Cai Shun</cp:lastModifiedBy>
  <cp:revision>31</cp:revision>
  <dcterms:created xsi:type="dcterms:W3CDTF">2023-02-16T02:16:06Z</dcterms:created>
  <dcterms:modified xsi:type="dcterms:W3CDTF">2023-08-16T14:10:14Z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